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76D1D1-267C-3830-CD2D-522E428A3D9E}" v="189" dt="2023-10-20T09:56:40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ea0048d1b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42" name="Google Shape;142;g16ea0048d1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ea0048d1b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49" name="Google Shape;149;g16ea0048d1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fcceb8ce1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4fcceb8ce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6ea0048d1b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70" name="Google Shape;170;g16ea0048d1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fb2eb31e6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77" name="Google Shape;177;g24fb2eb31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ea0048d1b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84" name="Google Shape;184;g16ea0048d1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6ea0048d1b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91" name="Google Shape;191;g16ea0048d1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6ea0048d1b_0_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98" name="Google Shape;198;g16ea0048d1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6ea0048d1b_0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205" name="Google Shape;205;g16ea0048d1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fcceb8ce1_2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212" name="Google Shape;212;g24fcceb8ce1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9c345120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9c345120d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9c345120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9c345120d_0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9c345120d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9c345120d_0_1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c345120d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9c345120d_0_2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6ea0048d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6ea0048d1b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ea0048d1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6ea0048d1b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9c345120d_0_3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f9c345120d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7305675" y="1438275"/>
            <a:ext cx="1835150" cy="507365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3EA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BED3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0" y="107950"/>
            <a:ext cx="7305675" cy="6640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0" y="1438275"/>
            <a:ext cx="7305675" cy="5073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539750" y="1654175"/>
            <a:ext cx="662146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539750" y="3022600"/>
            <a:ext cx="6621464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92209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333333"/>
              </a:solidFill>
            </a:endParaRPr>
          </a:p>
        </p:txBody>
      </p:sp>
      <p:pic>
        <p:nvPicPr>
          <p:cNvPr id="19" name="Google Shape;19;p2" descr="ub_8pt_rgb.jpg                                                 000546B7mg                             B9C1C449: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>
  <p:cSld name="Titel und vertikaler 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>
  <p:cSld name="Vertikaler Titel und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6580188" y="647700"/>
            <a:ext cx="2014538" cy="55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533400" y="647700"/>
            <a:ext cx="5894388" cy="55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und Inhalt">
  <p:cSld name="Titel und Inhalt 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3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13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3" descr="ub_8pt_rgb.jpg                                                 000546B7mg                             B9C1C449: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>
  <p:cSld name="Titelfoli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7305675" y="1438275"/>
            <a:ext cx="1835150" cy="507365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3EA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BED3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0" y="107950"/>
            <a:ext cx="7305675" cy="6640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0" y="1438275"/>
            <a:ext cx="7305675" cy="5073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539750" y="1654175"/>
            <a:ext cx="662146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539750" y="3022600"/>
            <a:ext cx="6621464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92209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333333"/>
              </a:solidFill>
            </a:endParaRPr>
          </a:p>
        </p:txBody>
      </p:sp>
      <p:pic>
        <p:nvPicPr>
          <p:cNvPr id="77" name="Google Shape;77;p14" descr="ub_8pt_rgb.jpg                                                 000546B7mg                             B9C1C449: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und Inhalt">
  <p:cSld name="Titel und Inhal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3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22;p3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3" descr="ub_8pt_rgb.jpg                                                 000546B7mg                             B9C1C449: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überschrift">
  <p:cSld name="Abschnittsüberschri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000"/>
              <a:buFont typeface="Arial"/>
              <a:buNone/>
              <a:defRPr sz="4000" cap="none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>
  <p:cSld name="Zwei Inhalt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3954463" cy="449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7973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&gt;"/>
              <a:defRPr sz="2800"/>
            </a:lvl1pPr>
            <a:lvl2pPr marL="914400" lvl="1" indent="-406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800"/>
              <a:buChar char="—"/>
              <a:defRPr sz="2800"/>
            </a:lvl2pPr>
            <a:lvl3pPr marL="1371600" lvl="2" indent="-37973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3pPr>
            <a:lvl4pPr marL="1828800" lvl="3" indent="-37973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4pPr>
            <a:lvl5pPr marL="2286000" lvl="4" indent="-379729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>
  <p:cSld name="Vergleich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sz="2400" b="1"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>
  <p:cSld name="Nur Titel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>
  <p:cSld name="Le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Beschriftung">
  <p:cSld name="Inhalt mit Beschriftung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40132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&gt;"/>
              <a:defRPr sz="3200"/>
            </a:lvl1pPr>
            <a:lvl2pPr marL="914400" lvl="1" indent="-4318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3200"/>
              <a:buChar char="—"/>
              <a:defRPr sz="3200"/>
            </a:lvl2pPr>
            <a:lvl3pPr marL="1371600" lvl="2" indent="-401319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3pPr>
            <a:lvl4pPr marL="1828800" lvl="3" indent="-401319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4pPr>
            <a:lvl5pPr marL="2286000" lvl="4" indent="-40132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Beschriftung">
  <p:cSld name="Bild mit Beschriftung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&gt;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2200"/>
              <a:buFont typeface="Arial"/>
              <a:buChar char="—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3pPr>
            <a:lvl4pPr marL="1828800" lvl="3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" name="Google Shape;7;p1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Google Shape;8;p1" descr="ub_8pt_rgb.jpg                                                 000546B7mg                             B9C1C449: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7345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&gt;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2200"/>
              <a:buFont typeface="Arial"/>
              <a:buChar char="—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7344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7344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7345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7345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7345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7345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7345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igve.haug@math.unibe.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jez9dbbhqdY9tPtCkOjwEUhsHDZC61urUjNHIDL3Jyk/edit?usp=shar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hinx-doc.org/en/master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refinery.github.io/documentation/sphinx/#group-exercise-build-sphinx-documentation-using-markdown" TargetMode="External"/><Relationship Id="rId4" Type="http://schemas.openxmlformats.org/officeDocument/2006/relationships/hyperlink" Target="https://readthedocs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efinery.github.io/documentation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WCtoVt1CJ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539750" y="1654175"/>
            <a:ext cx="7452000" cy="28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600"/>
              <a:buFont typeface="Arial"/>
              <a:buNone/>
            </a:pPr>
            <a:br>
              <a:rPr lang="en-US" sz="2600" b="1" i="0" u="none" strike="noStrike" cap="non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600" b="1" i="0" u="none" strike="noStrike" cap="non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CAS Applied Data Science</a:t>
            </a:r>
            <a:endParaRPr sz="2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333333"/>
                </a:solidFill>
              </a:rPr>
              <a:t>Module 4</a:t>
            </a:r>
            <a:endParaRPr sz="2800" b="1"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endParaRPr sz="2800" b="1"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Ethics</a:t>
            </a:r>
            <a:r>
              <a:rPr lang="en-US" sz="2800" b="1">
                <a:solidFill>
                  <a:srgbClr val="333333"/>
                </a:solidFill>
              </a:rPr>
              <a:t>, </a:t>
            </a:r>
            <a:r>
              <a:rPr lang="en-US" sz="28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best practices and tools</a:t>
            </a:r>
            <a:endParaRPr sz="2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br>
              <a:rPr lang="en-US"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501650" y="4936232"/>
            <a:ext cx="66216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PD Dr. Sigve Haug, </a:t>
            </a:r>
            <a:r>
              <a:rPr lang="en-US" sz="2200" b="0" i="0" u="sng" strike="noStrike" cap="none">
                <a:solidFill>
                  <a:srgbClr val="DF204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sigve.haug@unibe.ch</a:t>
            </a:r>
            <a:endParaRPr/>
          </a:p>
          <a:p>
            <a:pPr marL="0" marR="0" lvl="0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None/>
            </a:pPr>
            <a:endParaRPr sz="2200" b="0" i="0" u="sng" strike="noStrike" cap="none">
              <a:solidFill>
                <a:srgbClr val="DF2046"/>
              </a:solidFill>
              <a:latin typeface="Arial"/>
              <a:ea typeface="Arial"/>
              <a:cs typeface="Arial"/>
              <a:sym typeface="Arial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sz="1800" b="1"/>
              <a:t>3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1800" b="1"/>
              <a:t>10-20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501650" y="306425"/>
            <a:ext cx="680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10</a:t>
            </a:fld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What can we do about it ?</a:t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597757" y="1997375"/>
            <a:ext cx="7948500" cy="4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180473" lvl="0" indent="-212223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Conduct ethically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Do the right and not the wrong thing when doing our data science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Implies a choice</a:t>
            </a:r>
            <a:endParaRPr sz="23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180473" lvl="0" indent="-212223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What is the right thing ?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Often respecting the law and the regulations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Perform your work respectfully to the resources of the planet, including animals and other colleagues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11</a:t>
            </a:fld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International “Standard”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597757" y="1997375"/>
            <a:ext cx="7948500" cy="3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Data, code and other stuff should be FAIR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/>
          </a:p>
          <a:p>
            <a:pPr marL="637673" lvl="0" indent="-212223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Findable </a:t>
            </a:r>
            <a:endParaRPr sz="2300"/>
          </a:p>
          <a:p>
            <a:pPr marL="637673" lvl="0" indent="-212223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Accessable</a:t>
            </a:r>
            <a:endParaRPr sz="2300"/>
          </a:p>
          <a:p>
            <a:pPr marL="637673" lvl="0" indent="-212223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Interoperable</a:t>
            </a:r>
            <a:endParaRPr sz="2300"/>
          </a:p>
          <a:p>
            <a:pPr marL="637673" lvl="0" indent="-212223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Reproducible</a:t>
            </a:r>
            <a:endParaRPr sz="2300"/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Fortunately there are commonly accepted Best Practices and Tools to help us being FAIR and ethical</a:t>
            </a: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7001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12</a:t>
            </a:fld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692150" y="656034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Module 4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761075" y="1707550"/>
            <a:ext cx="7335600" cy="3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2023-10-20 </a:t>
            </a:r>
            <a:r>
              <a:rPr lang="en-US" sz="1900">
                <a:solidFill>
                  <a:schemeClr val="dk1"/>
                </a:solidFill>
              </a:rPr>
              <a:t>Best practices and Documentation (half day - today)</a:t>
            </a: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2023-10-27 </a:t>
            </a:r>
            <a:r>
              <a:rPr lang="en-US" sz="1900">
                <a:solidFill>
                  <a:schemeClr val="dk1"/>
                </a:solidFill>
              </a:rPr>
              <a:t>Cyber Security (full day)</a:t>
            </a: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2023-11-03 Git 1 (half day)</a:t>
            </a: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2023-11-10 Git 2 (half day)</a:t>
            </a: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2023-11-17 FOSS (half day)</a:t>
            </a: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2022-11-30 Deadline for module project (github repo)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13</a:t>
            </a:fld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692150" y="656034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904200" y="3063200"/>
            <a:ext cx="73356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Some Best Practices</a:t>
            </a:r>
            <a:endParaRPr sz="3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14</a:t>
            </a:fld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Data Science Project - typical pipeline</a:t>
            </a:r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597757" y="1997375"/>
            <a:ext cx="7948500" cy="40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1 Objective / research / business case formulation (CDR)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2 Data acquisition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3 Data cleaning / preprocessing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4 Feature engineering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5 Modelling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6 Results and evaluation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7 Presentation and publication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8 Production 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15</a:t>
            </a:fld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Best Practices (BP) - Teamwork</a:t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597757" y="1997375"/>
            <a:ext cx="7948500" cy="4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You are assigned to 1 of 8 breakout rooms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Room number defines the BP number in the article on Ilias to present (1 slide)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Each room/team also considers and presents 1 slide on best practices on their pipeline number 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30 minutes teamwork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Each team has 3 minutes for their presentation (2 slides) (starts at 10:00)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Write your slides </a:t>
            </a:r>
            <a:r>
              <a:rPr lang="en-US" sz="23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US" sz="2300">
                <a:solidFill>
                  <a:schemeClr val="dk1"/>
                </a:solidFill>
              </a:rPr>
              <a:t> !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16</a:t>
            </a:fld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Documentation (11:00-12:00)</a:t>
            </a:r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597757" y="1858675"/>
            <a:ext cx="7948500" cy="306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180340" lvl="0" indent="-21209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1200" dirty="0"/>
              <a:t>Levels</a:t>
            </a:r>
            <a:endParaRPr lang="en-US" sz="1200" dirty="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</a:rPr>
              <a:t>Good variable and method/function names</a:t>
            </a:r>
            <a:endParaRPr sz="1200" dirty="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</a:rPr>
              <a:t>Inline comments / docstrings (in, out, what it does)</a:t>
            </a:r>
            <a:endParaRPr sz="1200" dirty="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914400" lvl="1" indent="-3746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2300"/>
              <a:buChar char="○"/>
            </a:pP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</a:rPr>
              <a:t>Readme files, in same folder, than code is. Is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</a:rPr>
              <a:t>seconde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</a:rPr>
              <a:t> level of documentation</a:t>
            </a:r>
            <a:endParaRPr sz="1200" dirty="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914400" lvl="1" indent="-3746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2300"/>
              <a:buChar char="○"/>
            </a:pPr>
            <a:r>
              <a:rPr lang="en-US" sz="1200" dirty="0">
                <a:solidFill>
                  <a:schemeClr val="dk1"/>
                </a:solidFill>
              </a:rPr>
              <a:t>wiki pages (third level of documentation, not recommended in lecture.)</a:t>
            </a:r>
            <a:endParaRPr sz="1200" dirty="0">
              <a:solidFill>
                <a:schemeClr val="dk1"/>
              </a:solidFill>
            </a:endParaRPr>
          </a:p>
          <a:p>
            <a:pPr marL="914400" lvl="1" indent="-37465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2300"/>
              <a:buChar char="○"/>
            </a:pPr>
            <a:r>
              <a:rPr lang="en-US" sz="1200" dirty="0">
                <a:solidFill>
                  <a:schemeClr val="dk1"/>
                </a:solidFill>
              </a:rPr>
              <a:t>Static webpages (automatically generated), </a:t>
            </a:r>
            <a:r>
              <a:rPr lang="en-US" sz="1200" dirty="0" err="1">
                <a:solidFill>
                  <a:schemeClr val="dk1"/>
                </a:solidFill>
              </a:rPr>
              <a:t>z.B.</a:t>
            </a:r>
            <a:r>
              <a:rPr lang="en-US" sz="1200" dirty="0">
                <a:solidFill>
                  <a:schemeClr val="dk1"/>
                </a:solidFill>
              </a:rPr>
              <a:t> library documentation online</a:t>
            </a:r>
            <a:endParaRPr sz="1200" dirty="0">
              <a:solidFill>
                <a:schemeClr val="dk1"/>
              </a:solidFill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1200" dirty="0">
                <a:solidFill>
                  <a:schemeClr val="dk1"/>
                </a:solidFill>
              </a:rPr>
              <a:t>Manual (pdf)</a:t>
            </a:r>
            <a:endParaRPr sz="1200" dirty="0">
              <a:solidFill>
                <a:schemeClr val="dk1"/>
              </a:solidFill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1200" dirty="0">
                <a:solidFill>
                  <a:schemeClr val="dk1"/>
                </a:solidFill>
              </a:rPr>
              <a:t>Book</a:t>
            </a:r>
            <a:endParaRPr sz="1200" dirty="0">
              <a:solidFill>
                <a:schemeClr val="dk1"/>
              </a:solidFill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1200" dirty="0"/>
              <a:t>Notebooks</a:t>
            </a:r>
            <a:endParaRPr sz="1200" dirty="0"/>
          </a:p>
          <a:p>
            <a:pPr marL="457200" lvl="0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1200" dirty="0">
                <a:highlight>
                  <a:srgbClr val="FFFF00"/>
                </a:highlight>
              </a:rPr>
              <a:t>Use VCS (Git)</a:t>
            </a:r>
          </a:p>
          <a:p>
            <a:pPr marL="457200" indent="-374650">
              <a:lnSpc>
                <a:spcPct val="114999"/>
              </a:lnSpc>
              <a:spcBef>
                <a:spcPts val="300"/>
              </a:spcBef>
              <a:buSzPts val="2300"/>
              <a:buChar char="•"/>
            </a:pPr>
            <a:endParaRPr lang="en-US" sz="1200" dirty="0">
              <a:highlight>
                <a:srgbClr val="FFFF00"/>
              </a:highlight>
            </a:endParaRPr>
          </a:p>
          <a:p>
            <a:pPr marL="457200" indent="-374650">
              <a:lnSpc>
                <a:spcPct val="114999"/>
              </a:lnSpc>
              <a:spcBef>
                <a:spcPts val="300"/>
              </a:spcBef>
              <a:buSzPts val="2300"/>
              <a:buChar char="•"/>
            </a:pPr>
            <a:r>
              <a:rPr lang="en-US" sz="1200" dirty="0">
                <a:highlight>
                  <a:srgbClr val="FFFF00"/>
                </a:highlight>
              </a:rPr>
              <a:t>-&gt;in yellow: important for Data scientists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17</a:t>
            </a:fld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Tutorial - Inline and README</a:t>
            </a:r>
            <a:endParaRPr/>
          </a:p>
        </p:txBody>
      </p:sp>
      <p:sp>
        <p:nvSpPr>
          <p:cNvPr id="195" name="Google Shape;195;p31"/>
          <p:cNvSpPr txBox="1"/>
          <p:nvPr/>
        </p:nvSpPr>
        <p:spPr>
          <a:xfrm>
            <a:off x="396739" y="1788552"/>
            <a:ext cx="7948500" cy="3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I will use my terminal and the nano editor on my MacOS. Windows users can use powershell, or better a terminal from Anaconda. You can also use an Integrated Development Environment (IDE) like Visual Studio, PyCharm or Spyder. A third option is subscribe to colab pro for 10 CHF per month. It provides a terminal.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Linux cheat sheet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https://cheatography.com/davechild/cheat-sheets/linux-command-line/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One simple editor is nano. If you don’t have it, you can install it. 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apt-get install nano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I will now write a python script and document it with inline comments and a README file.</a:t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nano perfect-numbers.py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python perfect-numbers.py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nano README.md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18</a:t>
            </a:fld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Tutorial - Webpages with Sphinx</a:t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597757" y="1858675"/>
            <a:ext cx="7948500" cy="58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1143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hlinkClick r:id="rId3"/>
              </a:rPr>
              <a:t>Sphinx</a:t>
            </a:r>
            <a:r>
              <a:rPr lang="en-US" sz="1900">
                <a:solidFill>
                  <a:srgbClr val="242424"/>
                </a:solidFill>
              </a:rPr>
              <a:t> (and other tools)</a:t>
            </a:r>
            <a:endParaRPr sz="1900">
              <a:solidFill>
                <a:srgbClr val="242424"/>
              </a:solidFill>
            </a:endParaRPr>
          </a:p>
          <a:p>
            <a:pPr marL="457200" marR="114300" lvl="0" indent="-3492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Generates webpage documentation of your project from Markdown files</a:t>
            </a:r>
            <a:endParaRPr sz="1900">
              <a:solidFill>
                <a:srgbClr val="242424"/>
              </a:solidFill>
            </a:endParaRPr>
          </a:p>
          <a:p>
            <a:pPr marL="457200" marR="114300" lvl="0" indent="-3492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Files lives together with code in a doc/ subfolder</a:t>
            </a:r>
            <a:endParaRPr sz="1900">
              <a:solidFill>
                <a:srgbClr val="242424"/>
              </a:solidFill>
            </a:endParaRPr>
          </a:p>
          <a:p>
            <a:pPr marL="457200" marR="114300" lvl="0" indent="-3492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When used with git, code and documentation are synchronised</a:t>
            </a:r>
            <a:endParaRPr sz="1900">
              <a:solidFill>
                <a:srgbClr val="242424"/>
              </a:solidFill>
            </a:endParaRPr>
          </a:p>
          <a:p>
            <a:pPr marL="457200" marR="114300" lvl="0" indent="-3492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When pushing the project to GitHub, </a:t>
            </a:r>
            <a:r>
              <a:rPr lang="en-US" sz="1900" u="sng">
                <a:solidFill>
                  <a:schemeClr val="hlink"/>
                </a:solidFill>
                <a:hlinkClick r:id="rId4"/>
              </a:rPr>
              <a:t>ReadTheDocs</a:t>
            </a:r>
            <a:r>
              <a:rPr lang="en-US" sz="1900">
                <a:solidFill>
                  <a:srgbClr val="242424"/>
                </a:solidFill>
              </a:rPr>
              <a:t> can automatically update  its public webpages</a:t>
            </a:r>
            <a:endParaRPr sz="1900">
              <a:solidFill>
                <a:srgbClr val="242424"/>
              </a:solidFill>
            </a:endParaRPr>
          </a:p>
          <a:p>
            <a:pPr marL="0" marR="1143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242424"/>
              </a:solidFill>
            </a:endParaRPr>
          </a:p>
          <a:p>
            <a:pPr marL="0" marR="1143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242424"/>
                </a:solidFill>
              </a:rPr>
              <a:t>This kind of documentation is rather for larger projects. If you want to practice it, you can do so in the module project (</a:t>
            </a:r>
            <a:r>
              <a:rPr lang="en-US" sz="1900" u="sng">
                <a:solidFill>
                  <a:schemeClr val="hlink"/>
                </a:solidFill>
                <a:hlinkClick r:id="rId5"/>
              </a:rPr>
              <a:t>instructions</a:t>
            </a:r>
            <a:r>
              <a:rPr lang="en-US" sz="1900">
                <a:solidFill>
                  <a:srgbClr val="242424"/>
                </a:solidFill>
              </a:rPr>
              <a:t>), however, this is not mandatory.</a:t>
            </a:r>
            <a:endParaRPr sz="1900">
              <a:solidFill>
                <a:srgbClr val="242424"/>
              </a:solidFill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6C6C6C"/>
              </a:solidFill>
              <a:highlight>
                <a:srgbClr val="F9F9F9"/>
              </a:highlight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12529"/>
              </a:solidFill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1252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19</a:t>
            </a:fld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More on Documentation</a:t>
            </a:r>
            <a:endParaRPr/>
          </a:p>
        </p:txBody>
      </p:sp>
      <p:sp>
        <p:nvSpPr>
          <p:cNvPr id="209" name="Google Shape;209;p33"/>
          <p:cNvSpPr txBox="1"/>
          <p:nvPr/>
        </p:nvSpPr>
        <p:spPr>
          <a:xfrm>
            <a:off x="597757" y="1858675"/>
            <a:ext cx="7948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https://coderefinery.github.io/documentation/</a:t>
            </a:r>
            <a:endParaRPr sz="3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7001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2</a:t>
            </a:fld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463" cy="81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Why ethics and </a:t>
            </a:r>
            <a:r>
              <a:rPr lang="en-US"/>
              <a:t>best practices </a:t>
            </a:r>
            <a:r>
              <a:rPr lang="en-US"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527700" y="2746550"/>
            <a:ext cx="8088600" cy="20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2333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Data and code is almost everywhere, and poor data and code including documentation cost billions and maybe one day humanity.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20</a:t>
            </a:fld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Bias in Data Science</a:t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1299900" y="3636325"/>
            <a:ext cx="65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3"/>
              </a:rPr>
              <a:t>https://www.youtube.com/watch?v=PWCtoVt1CJM</a:t>
            </a:r>
            <a:endParaRPr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/>
        </p:nvSpPr>
        <p:spPr>
          <a:xfrm>
            <a:off x="539750" y="1654175"/>
            <a:ext cx="74520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600"/>
              <a:buFont typeface="Arial"/>
              <a:buNone/>
            </a:pPr>
            <a:endParaRPr sz="2600" b="1" i="0" u="none" strike="noStrike" cap="none">
              <a:solidFill>
                <a:srgbClr val="F6F6F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333333"/>
                </a:solidFill>
              </a:rPr>
              <a:t>12:00 - 12:20 Q&amp;A</a:t>
            </a:r>
            <a:endParaRPr sz="2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Therac-25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676400"/>
            <a:ext cx="7847853" cy="41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32"/>
            <a:ext cx="9144003" cy="652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125"/>
            <a:ext cx="9144003" cy="653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65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kills woman March 2019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225" y="1640387"/>
            <a:ext cx="6621600" cy="457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Racial Bias in AI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0" y="1751425"/>
            <a:ext cx="7822776" cy="44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Objectives and steps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5" y="74225"/>
            <a:ext cx="8981801" cy="630216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692125" y="647700"/>
            <a:ext cx="67350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/>
              <a:t>The Emergence of the Bug</a:t>
            </a:r>
            <a:endParaRPr sz="25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b_powerpoint2013_weissHintergrund_print">
  <a:themeElements>
    <a:clrScheme name="ub_powerpoint2013_weissHintergrund_pri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1EBF5"/>
      </a:accent1>
      <a:accent2>
        <a:srgbClr val="9CBDDE"/>
      </a:accent2>
      <a:accent3>
        <a:srgbClr val="8F8F8F"/>
      </a:accent3>
      <a:accent4>
        <a:srgbClr val="707070"/>
      </a:accent4>
      <a:accent5>
        <a:srgbClr val="EEF3F9"/>
      </a:accent5>
      <a:accent6>
        <a:srgbClr val="8DABC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b_powerpoint2013_weissHintergrund_print">
  <a:themeElements>
    <a:clrScheme name="ub_powerpoint2013_weissHintergrund_pri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1EBF5"/>
      </a:accent1>
      <a:accent2>
        <a:srgbClr val="9CBDDE"/>
      </a:accent2>
      <a:accent3>
        <a:srgbClr val="8F8F8F"/>
      </a:accent3>
      <a:accent4>
        <a:srgbClr val="707070"/>
      </a:accent4>
      <a:accent5>
        <a:srgbClr val="EEF3F9"/>
      </a:accent5>
      <a:accent6>
        <a:srgbClr val="8DABC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21</Slides>
  <Notes>21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ub_powerpoint2013_weissHintergrund_print</vt:lpstr>
      <vt:lpstr>PowerPoint Presentation</vt:lpstr>
      <vt:lpstr>Why ethics and best practices ?</vt:lpstr>
      <vt:lpstr>Therac-25 </vt:lpstr>
      <vt:lpstr>PowerPoint Presentation</vt:lpstr>
      <vt:lpstr>PowerPoint Presentation</vt:lpstr>
      <vt:lpstr>PowerPoint Presentation</vt:lpstr>
      <vt:lpstr>AI kills woman March 2019</vt:lpstr>
      <vt:lpstr>Racial Bias in AI</vt:lpstr>
      <vt:lpstr>Objectives and steps</vt:lpstr>
      <vt:lpstr>What can we do about it ?</vt:lpstr>
      <vt:lpstr>International “Standard”</vt:lpstr>
      <vt:lpstr>Module 4</vt:lpstr>
      <vt:lpstr>PowerPoint Presentation</vt:lpstr>
      <vt:lpstr>Data Science Project - typical pipeline</vt:lpstr>
      <vt:lpstr>Best Practices (BP) - Teamwork</vt:lpstr>
      <vt:lpstr>Documentation (11:00-12:00)</vt:lpstr>
      <vt:lpstr>Tutorial - Inline and README</vt:lpstr>
      <vt:lpstr>Tutorial - Webpages with Sphinx</vt:lpstr>
      <vt:lpstr>More on Documentation</vt:lpstr>
      <vt:lpstr>Bias in Data Science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19</cp:revision>
  <dcterms:modified xsi:type="dcterms:W3CDTF">2023-11-15T16:52:40Z</dcterms:modified>
</cp:coreProperties>
</file>